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73" r:id="rId1"/>
  </p:sldMasterIdLst>
  <p:notesMasterIdLst>
    <p:notesMasterId r:id="rId13"/>
  </p:notesMasterIdLst>
  <p:sldIdLst>
    <p:sldId id="256" r:id="rId2"/>
    <p:sldId id="269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EDE"/>
    <a:srgbClr val="989800"/>
    <a:srgbClr val="A4E909"/>
    <a:srgbClr val="FFFF66"/>
    <a:srgbClr val="7F3F00"/>
    <a:srgbClr val="004E9A"/>
    <a:srgbClr val="FFFF29"/>
    <a:srgbClr val="FF33CC"/>
    <a:srgbClr val="FF99FF"/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9" d="100"/>
          <a:sy n="69" d="100"/>
        </p:scale>
        <p:origin x="141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1E333D6F-078B-4DFC-AAC9-B60B140C5898}" type="datetimeFigureOut">
              <a:rPr lang="fa-IR" smtClean="0"/>
              <a:t>1447/09/10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67A32073-82BC-4141-ABFA-F2ECB05D23A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0784974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1447/09/10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8103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1447/09/10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175967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1447/09/10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4692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1447/09/10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85920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1447/09/10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589316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1447/09/10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067351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1447/09/10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21360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5C1C6727-7631-4750-B29C-295024836676}" type="datetimeFigureOut">
              <a:rPr lang="fa-IR" smtClean="0"/>
              <a:pPr/>
              <a:t>1447/09/10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88645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1447/09/10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36242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1447/09/10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102740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1447/09/10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32713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chemeClr val="bg2">
                <a:lumMod val="9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C1C6727-7631-4750-B29C-295024836676}" type="datetimeFigureOut">
              <a:rPr lang="fa-IR" smtClean="0"/>
              <a:pPr/>
              <a:t>1447/09/10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0517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</p:sldLayoutIdLst>
  <p:txStyles>
    <p:titleStyle>
      <a:lvl1pPr algn="l" defTabSz="914400" rtl="1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r" defTabSz="914400" rtl="1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-1" y="-24"/>
            <a:ext cx="9167135" cy="6979944"/>
          </a:xfrm>
          <a:prstGeom prst="rect">
            <a:avLst/>
          </a:prstGeom>
          <a:solidFill>
            <a:schemeClr val="accent2">
              <a:lumMod val="75000"/>
              <a:lumOff val="25000"/>
            </a:schemeClr>
          </a:solidFill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lIns="45720" rIns="45720">
            <a:normAutofit/>
          </a:bodyPr>
          <a:lstStyle/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7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3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ranNastaliq" pitchFamily="18" charset="0"/>
                <a:ea typeface="+mn-ea"/>
                <a:cs typeface="IranNastaliq" pitchFamily="18" charset="0"/>
              </a:rPr>
              <a:t>بسم الله الرحمن </a:t>
            </a:r>
            <a:r>
              <a:rPr kumimoji="0" lang="fa-IR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ranNastaliq" pitchFamily="18" charset="0"/>
                <a:ea typeface="+mn-ea"/>
                <a:cs typeface="IranNastaliq" pitchFamily="18" charset="0"/>
              </a:rPr>
              <a:t>الرحیم</a:t>
            </a:r>
            <a: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ranNastaliq" pitchFamily="18" charset="0"/>
                <a:ea typeface="+mn-ea"/>
                <a:cs typeface="IranNastaliq" pitchFamily="18" charset="0"/>
              </a:rPr>
              <a:t/>
            </a:r>
            <a:b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ranNastaliq" pitchFamily="18" charset="0"/>
                <a:ea typeface="+mn-ea"/>
                <a:cs typeface="IranNastaliq" pitchFamily="18" charset="0"/>
              </a:rPr>
            </a:br>
            <a:r>
              <a:rPr kumimoji="0" lang="fa-IR" sz="6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ranNastaliq" pitchFamily="18" charset="0"/>
                <a:ea typeface="+mn-ea"/>
                <a:cs typeface="IranNastaliq" pitchFamily="18" charset="0"/>
              </a:rPr>
              <a:t>به</a:t>
            </a:r>
            <a:r>
              <a:rPr kumimoji="0" lang="fa-IR" sz="6000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ranNastaliq" pitchFamily="18" charset="0"/>
                <a:ea typeface="+mn-ea"/>
                <a:cs typeface="IranNastaliq" pitchFamily="18" charset="0"/>
              </a:rPr>
              <a:t> نام خداوند جان و خرد</a:t>
            </a:r>
            <a:endParaRPr kumimoji="0" lang="fa-IR" sz="2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3610732"/>
            <a:ext cx="9144000" cy="114300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Rectangle 7"/>
          <p:cNvSpPr/>
          <p:nvPr/>
        </p:nvSpPr>
        <p:spPr>
          <a:xfrm>
            <a:off x="0" y="6494732"/>
            <a:ext cx="9144000" cy="44918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/>
            <a:r>
              <a:rPr lang="fa-IR" dirty="0" smtClean="0">
                <a:solidFill>
                  <a:prstClr val="white"/>
                </a:solidFill>
                <a:latin typeface="Gill Sans MT"/>
                <a:cs typeface="B Lotus" panose="00000400000000000000" pitchFamily="2" charset="-78"/>
              </a:rPr>
              <a:t>عنوان کنفرانس:  </a:t>
            </a:r>
            <a:endParaRPr lang="en-PH" dirty="0">
              <a:solidFill>
                <a:prstClr val="white"/>
              </a:solidFill>
              <a:latin typeface="Gill Sans MT"/>
              <a:cs typeface="B Lotus" panose="00000400000000000000" pitchFamily="2" charset="-78"/>
            </a:endParaRPr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0"/>
            <a:ext cx="1102794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-800100" y="2286000"/>
            <a:ext cx="1102794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7" name="Picture 3" descr="هدر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9162371" cy="14363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-1" y="3429000"/>
            <a:ext cx="9171709" cy="23762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>
              <a:lnSpc>
                <a:spcPct val="300000"/>
              </a:lnSpc>
            </a:pPr>
            <a:r>
              <a:rPr lang="fa-IR" b="1" dirty="0" smtClean="0">
                <a:solidFill>
                  <a:schemeClr val="tx1"/>
                </a:solidFill>
                <a:latin typeface="Gill Sans MT"/>
                <a:cs typeface="B Titr" panose="00000700000000000000" pitchFamily="2" charset="-78"/>
              </a:rPr>
              <a:t/>
            </a:r>
            <a:br>
              <a:rPr lang="fa-IR" b="1" dirty="0" smtClean="0">
                <a:solidFill>
                  <a:schemeClr val="tx1"/>
                </a:solidFill>
                <a:latin typeface="Gill Sans MT"/>
                <a:cs typeface="B Titr" panose="00000700000000000000" pitchFamily="2" charset="-78"/>
              </a:rPr>
            </a:br>
            <a:r>
              <a:rPr lang="fa-IR" b="1" dirty="0" smtClean="0">
                <a:solidFill>
                  <a:schemeClr val="tx1"/>
                </a:solidFill>
                <a:latin typeface="Gill Sans MT"/>
                <a:cs typeface="B Titr" panose="00000700000000000000" pitchFamily="2" charset="-78"/>
              </a:rPr>
              <a:t>عنوان مقاله :</a:t>
            </a:r>
            <a:br>
              <a:rPr lang="fa-IR" b="1" dirty="0" smtClean="0">
                <a:solidFill>
                  <a:schemeClr val="tx1"/>
                </a:solidFill>
                <a:latin typeface="Gill Sans MT"/>
                <a:cs typeface="B Titr" panose="00000700000000000000" pitchFamily="2" charset="-78"/>
              </a:rPr>
            </a:br>
            <a:r>
              <a:rPr lang="fa-IR" b="1" dirty="0" smtClean="0">
                <a:solidFill>
                  <a:schemeClr val="tx1"/>
                </a:solidFill>
                <a:latin typeface="Gill Sans MT"/>
                <a:cs typeface="B Titr" panose="00000700000000000000" pitchFamily="2" charset="-78"/>
              </a:rPr>
              <a:t>سخنران:  </a:t>
            </a:r>
            <a:br>
              <a:rPr lang="fa-IR" b="1" dirty="0" smtClean="0">
                <a:solidFill>
                  <a:schemeClr val="tx1"/>
                </a:solidFill>
                <a:latin typeface="Gill Sans MT"/>
                <a:cs typeface="B Titr" panose="00000700000000000000" pitchFamily="2" charset="-78"/>
              </a:rPr>
            </a:br>
            <a:r>
              <a:rPr lang="fa-I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Yekan" pitchFamily="2" charset="-78"/>
              </a:rPr>
              <a:t>تحصیلات و پست :</a:t>
            </a:r>
            <a:endParaRPr lang="fa-I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Yekan" pitchFamily="2" charset="-78"/>
            </a:endParaRPr>
          </a:p>
          <a:p>
            <a:pPr lvl="0">
              <a:lnSpc>
                <a:spcPct val="300000"/>
              </a:lnSpc>
            </a:pPr>
            <a:endParaRPr lang="en-PH" b="1" dirty="0">
              <a:solidFill>
                <a:schemeClr val="tx1"/>
              </a:solidFill>
              <a:latin typeface="Gill Sans MT"/>
              <a:cs typeface="B Titr" panose="00000700000000000000" pitchFamily="2" charset="-78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04664"/>
            <a:ext cx="9144000" cy="1008112"/>
          </a:xfrm>
        </p:spPr>
        <p:txBody>
          <a:bodyPr>
            <a:noAutofit/>
          </a:bodyPr>
          <a:lstStyle/>
          <a:p>
            <a:pPr algn="r">
              <a:lnSpc>
                <a:spcPct val="300000"/>
              </a:lnSpc>
            </a:pPr>
            <a:r>
              <a:rPr lang="fa-IR" sz="3200" dirty="0">
                <a:cs typeface="B Titr" pitchFamily="2" charset="-78"/>
              </a:rPr>
              <a:t>مقدمه(بیان مسئله)</a:t>
            </a:r>
            <a:endParaRPr lang="en-US" sz="3200" dirty="0"/>
          </a:p>
        </p:txBody>
      </p:sp>
      <p:sp>
        <p:nvSpPr>
          <p:cNvPr id="3" name="Rectangle 2"/>
          <p:cNvSpPr/>
          <p:nvPr/>
        </p:nvSpPr>
        <p:spPr>
          <a:xfrm>
            <a:off x="0" y="1628800"/>
            <a:ext cx="9144000" cy="475252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fa-IR" b="1" dirty="0" smtClean="0">
                <a:solidFill>
                  <a:schemeClr val="tx1"/>
                </a:solidFill>
                <a:latin typeface="Gill Sans MT"/>
                <a:cs typeface="B Titr" panose="00000700000000000000" pitchFamily="2" charset="-78"/>
              </a:rPr>
              <a:t/>
            </a:r>
            <a:br>
              <a:rPr lang="fa-IR" b="1" dirty="0" smtClean="0">
                <a:solidFill>
                  <a:schemeClr val="tx1"/>
                </a:solidFill>
                <a:latin typeface="Gill Sans MT"/>
                <a:cs typeface="B Titr" panose="00000700000000000000" pitchFamily="2" charset="-78"/>
              </a:rPr>
            </a:br>
            <a:r>
              <a:rPr lang="fa-IR" sz="2000" dirty="0">
                <a:solidFill>
                  <a:schemeClr val="tx1"/>
                </a:solidFill>
                <a:cs typeface="B Nazanin" pitchFamily="2" charset="-78"/>
              </a:rPr>
              <a:t>در ارائه اسلایدهای خود به موارد زیر توجه کنید:</a:t>
            </a:r>
          </a:p>
          <a:p>
            <a:r>
              <a:rPr lang="fa-IR" sz="2000" dirty="0">
                <a:solidFill>
                  <a:schemeClr val="tx1"/>
                </a:solidFill>
                <a:cs typeface="B Nazanin" pitchFamily="2" charset="-78"/>
              </a:rPr>
              <a:t>از متن کمتر استفاده شده و تیتروار ارائه دهید.</a:t>
            </a:r>
          </a:p>
          <a:p>
            <a:r>
              <a:rPr lang="fa-IR" sz="2000" dirty="0">
                <a:solidFill>
                  <a:schemeClr val="tx1"/>
                </a:solidFill>
                <a:cs typeface="B Nazanin" pitchFamily="2" charset="-78"/>
              </a:rPr>
              <a:t>موارد مهم را با رنگ دیگر مشخص کنید.</a:t>
            </a:r>
          </a:p>
          <a:p>
            <a:r>
              <a:rPr lang="fa-IR" sz="2000" dirty="0">
                <a:solidFill>
                  <a:schemeClr val="tx1"/>
                </a:solidFill>
                <a:cs typeface="B Nazanin" pitchFamily="2" charset="-78"/>
              </a:rPr>
              <a:t>از عکس، جدول و نمودار بیشتر استفاده کنید.</a:t>
            </a:r>
          </a:p>
          <a:p>
            <a:r>
              <a:rPr lang="fa-IR" sz="2000" dirty="0">
                <a:solidFill>
                  <a:schemeClr val="tx1"/>
                </a:solidFill>
                <a:cs typeface="B Nazanin" pitchFamily="2" charset="-78"/>
              </a:rPr>
              <a:t>انیمیشن کمتر به کار برده و به همین فرمت اکتفا کنید.</a:t>
            </a:r>
          </a:p>
          <a:p>
            <a:r>
              <a:rPr lang="fa-IR" sz="2000" dirty="0">
                <a:solidFill>
                  <a:schemeClr val="tx1"/>
                </a:solidFill>
                <a:cs typeface="B Nazanin" pitchFamily="2" charset="-78"/>
              </a:rPr>
              <a:t>رنگ بندی این فرمت را تغییر ندهید.</a:t>
            </a:r>
          </a:p>
          <a:p>
            <a:r>
              <a:rPr lang="fa-IR" sz="2000" dirty="0">
                <a:solidFill>
                  <a:schemeClr val="tx1"/>
                </a:solidFill>
                <a:cs typeface="B Nazanin" pitchFamily="2" charset="-78"/>
              </a:rPr>
              <a:t>هنگام ارائه از ادبیات علمی و دانشگاهی استفاده گردد.</a:t>
            </a:r>
          </a:p>
          <a:p>
            <a:r>
              <a:rPr lang="fa-IR" sz="2000" dirty="0">
                <a:solidFill>
                  <a:schemeClr val="tx1"/>
                </a:solidFill>
                <a:cs typeface="B Nazanin" pitchFamily="2" charset="-78"/>
              </a:rPr>
              <a:t>از فنون شیوا و منظم ارائه و سخنرانی استفاده گردد.</a:t>
            </a:r>
          </a:p>
          <a:p>
            <a:r>
              <a:rPr lang="fa-IR" sz="2000" dirty="0">
                <a:solidFill>
                  <a:schemeClr val="tx1"/>
                </a:solidFill>
                <a:cs typeface="B Nazanin" pitchFamily="2" charset="-78"/>
              </a:rPr>
              <a:t>توجه حین ارائه به مخاطبین باشد نه به اسلایدها و رایانه شخصی.</a:t>
            </a:r>
          </a:p>
          <a:p>
            <a:r>
              <a:rPr lang="fa-IR" sz="2000" dirty="0">
                <a:solidFill>
                  <a:schemeClr val="tx1"/>
                </a:solidFill>
                <a:cs typeface="B Nazanin" pitchFamily="2" charset="-78"/>
              </a:rPr>
              <a:t>منابع به صورت خلاصه در متن اگر نیاز بود باشد.</a:t>
            </a:r>
          </a:p>
          <a:p>
            <a:r>
              <a:rPr lang="fa-IR" sz="2000" dirty="0">
                <a:solidFill>
                  <a:schemeClr val="tx1"/>
                </a:solidFill>
                <a:cs typeface="B Nazanin" pitchFamily="2" charset="-78"/>
              </a:rPr>
              <a:t>مدت هر ارائه در مجموع بین 10 تا 15 دقیقه است.</a:t>
            </a:r>
          </a:p>
          <a:p>
            <a:pPr>
              <a:lnSpc>
                <a:spcPct val="300000"/>
              </a:lnSpc>
            </a:pPr>
            <a:endParaRPr lang="fa-I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Yekan" pitchFamily="2" charset="-78"/>
            </a:endParaRPr>
          </a:p>
          <a:p>
            <a:pPr lvl="0">
              <a:lnSpc>
                <a:spcPct val="300000"/>
              </a:lnSpc>
            </a:pPr>
            <a:endParaRPr lang="en-PH" b="1" dirty="0">
              <a:solidFill>
                <a:schemeClr val="tx1"/>
              </a:solidFill>
              <a:latin typeface="Gill Sans MT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460060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286605"/>
            <a:ext cx="8321040" cy="1126172"/>
          </a:xfrm>
        </p:spPr>
        <p:txBody>
          <a:bodyPr>
            <a:normAutofit/>
          </a:bodyPr>
          <a:lstStyle/>
          <a:p>
            <a:pPr algn="r"/>
            <a:r>
              <a:rPr lang="fa-IR" sz="3200" dirty="0">
                <a:cs typeface="B Titr" pitchFamily="2" charset="-78"/>
              </a:rPr>
              <a:t>اهداف و یا سؤالات پژوهش</a:t>
            </a:r>
            <a:endParaRPr lang="en-US" sz="3200" dirty="0"/>
          </a:p>
        </p:txBody>
      </p:sp>
      <p:sp>
        <p:nvSpPr>
          <p:cNvPr id="3" name="Rectangle 2"/>
          <p:cNvSpPr/>
          <p:nvPr/>
        </p:nvSpPr>
        <p:spPr>
          <a:xfrm>
            <a:off x="0" y="1628800"/>
            <a:ext cx="9144000" cy="475252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fa-IR" sz="2800" dirty="0" smtClean="0">
                <a:solidFill>
                  <a:schemeClr val="tx1"/>
                </a:solidFill>
                <a:cs typeface="B Nazanin" pitchFamily="2" charset="-78"/>
              </a:rPr>
              <a:t>به </a:t>
            </a:r>
            <a:r>
              <a:rPr lang="fa-IR" sz="2800" dirty="0">
                <a:solidFill>
                  <a:schemeClr val="tx1"/>
                </a:solidFill>
                <a:cs typeface="B Nazanin" pitchFamily="2" charset="-78"/>
              </a:rPr>
              <a:t>صورت تیتروار باشد.</a:t>
            </a:r>
          </a:p>
          <a:p>
            <a:r>
              <a:rPr lang="fa-IR" sz="2800" dirty="0">
                <a:solidFill>
                  <a:schemeClr val="tx1"/>
                </a:solidFill>
                <a:cs typeface="B Nazanin" pitchFamily="2" charset="-78"/>
              </a:rPr>
              <a:t>هدف کلی و اهداف جزئی ارائه گردد.</a:t>
            </a:r>
          </a:p>
          <a:p>
            <a:r>
              <a:rPr lang="fa-IR" sz="2800" dirty="0">
                <a:solidFill>
                  <a:schemeClr val="tx1"/>
                </a:solidFill>
                <a:cs typeface="B Nazanin" pitchFamily="2" charset="-78"/>
              </a:rPr>
              <a:t>یا اهداف آورده شود یا سؤالات.</a:t>
            </a:r>
          </a:p>
          <a:p>
            <a:pPr>
              <a:lnSpc>
                <a:spcPct val="300000"/>
              </a:lnSpc>
            </a:pPr>
            <a:endParaRPr lang="fa-I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Yekan" pitchFamily="2" charset="-78"/>
            </a:endParaRPr>
          </a:p>
          <a:p>
            <a:pPr lvl="0">
              <a:lnSpc>
                <a:spcPct val="300000"/>
              </a:lnSpc>
            </a:pPr>
            <a:endParaRPr lang="en-PH" b="1" dirty="0">
              <a:solidFill>
                <a:schemeClr val="tx1"/>
              </a:solidFill>
              <a:latin typeface="Gill Sans MT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030714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1484783"/>
          </a:xfrm>
        </p:spPr>
        <p:txBody>
          <a:bodyPr>
            <a:normAutofit fontScale="90000"/>
          </a:bodyPr>
          <a:lstStyle/>
          <a:p>
            <a:pPr algn="r">
              <a:lnSpc>
                <a:spcPct val="300000"/>
              </a:lnSpc>
            </a:pPr>
            <a:r>
              <a:rPr lang="fa-IR" sz="3200" dirty="0" smtClean="0">
                <a:cs typeface="B Titr" pitchFamily="2" charset="-78"/>
              </a:rPr>
              <a:t>مبانی نظری</a:t>
            </a:r>
            <a:endParaRPr lang="en-US" sz="3200" dirty="0"/>
          </a:p>
        </p:txBody>
      </p:sp>
      <p:sp>
        <p:nvSpPr>
          <p:cNvPr id="3" name="Rectangle 2"/>
          <p:cNvSpPr/>
          <p:nvPr/>
        </p:nvSpPr>
        <p:spPr>
          <a:xfrm>
            <a:off x="0" y="1628800"/>
            <a:ext cx="9144000" cy="475252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fa-IR" sz="2800" dirty="0" smtClean="0">
                <a:solidFill>
                  <a:schemeClr val="tx1"/>
                </a:solidFill>
                <a:cs typeface="B Nazanin" pitchFamily="2" charset="-78"/>
              </a:rPr>
              <a:t>نظریات </a:t>
            </a:r>
            <a:r>
              <a:rPr lang="fa-IR" sz="2800" dirty="0">
                <a:solidFill>
                  <a:schemeClr val="tx1"/>
                </a:solidFill>
                <a:cs typeface="B Nazanin" pitchFamily="2" charset="-78"/>
              </a:rPr>
              <a:t>تیتروار اشاره شده و شرح توضیحات آن به صورت شفاهی ارائه گردد.</a:t>
            </a:r>
          </a:p>
          <a:p>
            <a:r>
              <a:rPr lang="fa-IR" sz="2800" dirty="0">
                <a:solidFill>
                  <a:schemeClr val="tx1"/>
                </a:solidFill>
                <a:cs typeface="B Nazanin" pitchFamily="2" charset="-78"/>
              </a:rPr>
              <a:t>می توانید از نمودار و شکل استفاده کنید.</a:t>
            </a:r>
          </a:p>
          <a:p>
            <a:pPr>
              <a:lnSpc>
                <a:spcPct val="300000"/>
              </a:lnSpc>
            </a:pPr>
            <a:endParaRPr lang="fa-I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Yekan" pitchFamily="2" charset="-78"/>
            </a:endParaRPr>
          </a:p>
          <a:p>
            <a:pPr lvl="0">
              <a:lnSpc>
                <a:spcPct val="300000"/>
              </a:lnSpc>
            </a:pPr>
            <a:endParaRPr lang="en-PH" b="1" dirty="0">
              <a:solidFill>
                <a:schemeClr val="tx1"/>
              </a:solidFill>
              <a:latin typeface="Gill Sans MT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044675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286605"/>
            <a:ext cx="8321040" cy="982155"/>
          </a:xfrm>
        </p:spPr>
        <p:txBody>
          <a:bodyPr>
            <a:normAutofit/>
          </a:bodyPr>
          <a:lstStyle/>
          <a:p>
            <a:pPr algn="r"/>
            <a:r>
              <a:rPr lang="fa-IR" sz="3200" dirty="0">
                <a:cs typeface="B Titr" pitchFamily="2" charset="-78"/>
              </a:rPr>
              <a:t>مرور پیشینه های تجربی</a:t>
            </a:r>
            <a:endParaRPr lang="en-US" sz="3200" dirty="0"/>
          </a:p>
        </p:txBody>
      </p:sp>
      <p:sp>
        <p:nvSpPr>
          <p:cNvPr id="3" name="Rectangle 2"/>
          <p:cNvSpPr/>
          <p:nvPr/>
        </p:nvSpPr>
        <p:spPr>
          <a:xfrm>
            <a:off x="0" y="1484784"/>
            <a:ext cx="9144000" cy="489654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fa-IR" sz="2800" b="1" dirty="0">
                <a:solidFill>
                  <a:schemeClr val="tx1"/>
                </a:solidFill>
                <a:cs typeface="B Nazanin" pitchFamily="2" charset="-78"/>
              </a:rPr>
              <a:t>در قالب جدول با سرتیترهای زیر ارائه گردد</a:t>
            </a:r>
          </a:p>
          <a:p>
            <a:r>
              <a:rPr lang="fa-IR" sz="2800" b="1" dirty="0">
                <a:solidFill>
                  <a:schemeClr val="tx1"/>
                </a:solidFill>
                <a:cs typeface="B Nazanin" pitchFamily="2" charset="-78"/>
              </a:rPr>
              <a:t>سال</a:t>
            </a:r>
          </a:p>
          <a:p>
            <a:r>
              <a:rPr lang="fa-IR" sz="2800" b="1" dirty="0">
                <a:solidFill>
                  <a:schemeClr val="tx1"/>
                </a:solidFill>
                <a:cs typeface="B Nazanin" pitchFamily="2" charset="-78"/>
              </a:rPr>
              <a:t>محقق(محققان)</a:t>
            </a:r>
          </a:p>
          <a:p>
            <a:r>
              <a:rPr lang="fa-IR" sz="2800" b="1" dirty="0">
                <a:solidFill>
                  <a:schemeClr val="tx1"/>
                </a:solidFill>
                <a:cs typeface="B Nazanin" pitchFamily="2" charset="-78"/>
              </a:rPr>
              <a:t>عنوان یا شاخص های بررسی شده</a:t>
            </a:r>
          </a:p>
          <a:p>
            <a:r>
              <a:rPr lang="fa-IR" sz="2800" b="1" dirty="0">
                <a:solidFill>
                  <a:schemeClr val="tx1"/>
                </a:solidFill>
                <a:cs typeface="B Nazanin" pitchFamily="2" charset="-78"/>
              </a:rPr>
              <a:t>روش کلی</a:t>
            </a:r>
          </a:p>
          <a:p>
            <a:r>
              <a:rPr lang="fa-IR" sz="2800" b="1" dirty="0">
                <a:solidFill>
                  <a:schemeClr val="tx1"/>
                </a:solidFill>
                <a:cs typeface="B Nazanin" pitchFamily="2" charset="-78"/>
              </a:rPr>
              <a:t>نتیجه</a:t>
            </a:r>
          </a:p>
          <a:p>
            <a:r>
              <a:rPr lang="fa-IR" sz="2800" b="1" dirty="0">
                <a:solidFill>
                  <a:schemeClr val="tx1"/>
                </a:solidFill>
                <a:cs typeface="B Nazanin" pitchFamily="2" charset="-78"/>
              </a:rPr>
              <a:t>در انتها جمع بندی پیشینه ها به صورت کلی ارائه گردد</a:t>
            </a:r>
            <a:r>
              <a:rPr lang="fa-IR" b="1" dirty="0">
                <a:solidFill>
                  <a:schemeClr val="tx1"/>
                </a:solidFill>
                <a:cs typeface="B Nazanin" pitchFamily="2" charset="-78"/>
              </a:rPr>
              <a:t>.</a:t>
            </a:r>
          </a:p>
          <a:p>
            <a:pPr>
              <a:lnSpc>
                <a:spcPct val="300000"/>
              </a:lnSpc>
            </a:pPr>
            <a:endParaRPr lang="fa-I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Yekan" pitchFamily="2" charset="-78"/>
            </a:endParaRPr>
          </a:p>
          <a:p>
            <a:pPr lvl="0">
              <a:lnSpc>
                <a:spcPct val="300000"/>
              </a:lnSpc>
            </a:pPr>
            <a:endParaRPr lang="en-PH" b="1" dirty="0">
              <a:solidFill>
                <a:schemeClr val="tx1"/>
              </a:solidFill>
              <a:latin typeface="Gill Sans MT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810722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286605"/>
            <a:ext cx="8321040" cy="1126172"/>
          </a:xfrm>
        </p:spPr>
        <p:txBody>
          <a:bodyPr>
            <a:normAutofit/>
          </a:bodyPr>
          <a:lstStyle/>
          <a:p>
            <a:pPr algn="r"/>
            <a:r>
              <a:rPr lang="fa-IR" sz="3200" dirty="0">
                <a:cs typeface="B Titr" pitchFamily="2" charset="-78"/>
              </a:rPr>
              <a:t>روش شناسی پژوهش</a:t>
            </a:r>
            <a:endParaRPr lang="en-US" sz="3200" dirty="0"/>
          </a:p>
        </p:txBody>
      </p:sp>
      <p:sp>
        <p:nvSpPr>
          <p:cNvPr id="3" name="Rectangle 2"/>
          <p:cNvSpPr/>
          <p:nvPr/>
        </p:nvSpPr>
        <p:spPr>
          <a:xfrm>
            <a:off x="0" y="1628800"/>
            <a:ext cx="9144000" cy="475252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fa-IR" sz="2400" dirty="0">
                <a:solidFill>
                  <a:schemeClr val="tx1"/>
                </a:solidFill>
                <a:cs typeface="B Nazanin" pitchFamily="2" charset="-78"/>
              </a:rPr>
              <a:t>روش پژوهش</a:t>
            </a:r>
          </a:p>
          <a:p>
            <a:r>
              <a:rPr lang="fa-IR" sz="2400" dirty="0">
                <a:solidFill>
                  <a:schemeClr val="tx1"/>
                </a:solidFill>
                <a:cs typeface="B Nazanin" pitchFamily="2" charset="-78"/>
              </a:rPr>
              <a:t>جامعه و نمونه آماری</a:t>
            </a:r>
          </a:p>
          <a:p>
            <a:r>
              <a:rPr lang="fa-IR" sz="2400" dirty="0">
                <a:solidFill>
                  <a:schemeClr val="tx1"/>
                </a:solidFill>
                <a:cs typeface="B Nazanin" pitchFamily="2" charset="-78"/>
              </a:rPr>
              <a:t>روش نمونه گیری</a:t>
            </a:r>
          </a:p>
          <a:p>
            <a:r>
              <a:rPr lang="fa-IR" sz="2400" dirty="0">
                <a:solidFill>
                  <a:schemeClr val="tx1"/>
                </a:solidFill>
                <a:cs typeface="B Nazanin" pitchFamily="2" charset="-78"/>
              </a:rPr>
              <a:t>مفاهیم اصلی(تیتر وار) توضیحات شفاهی گفته شود.</a:t>
            </a:r>
          </a:p>
          <a:p>
            <a:r>
              <a:rPr lang="fa-IR" sz="2400" dirty="0">
                <a:solidFill>
                  <a:schemeClr val="tx1"/>
                </a:solidFill>
                <a:cs typeface="B Nazanin" pitchFamily="2" charset="-78"/>
              </a:rPr>
              <a:t>ابزار و روایی و پایایی آن</a:t>
            </a:r>
          </a:p>
          <a:p>
            <a:r>
              <a:rPr lang="fa-IR" sz="2400" dirty="0">
                <a:solidFill>
                  <a:schemeClr val="tx1"/>
                </a:solidFill>
                <a:cs typeface="B Nazanin" pitchFamily="2" charset="-78"/>
              </a:rPr>
              <a:t>روش تجزیه و تحلیل</a:t>
            </a:r>
          </a:p>
          <a:p>
            <a:r>
              <a:rPr lang="fa-IR" sz="2400" dirty="0">
                <a:solidFill>
                  <a:schemeClr val="tx1"/>
                </a:solidFill>
                <a:cs typeface="B Nazanin" pitchFamily="2" charset="-78"/>
              </a:rPr>
              <a:t>در هر نوع پژوهش می توانید از روش های مختلف ارائه مطلب در این بخش استفاده کنید</a:t>
            </a:r>
          </a:p>
          <a:p>
            <a:pPr>
              <a:lnSpc>
                <a:spcPct val="300000"/>
              </a:lnSpc>
            </a:pPr>
            <a:endParaRPr lang="fa-I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Yekan" pitchFamily="2" charset="-78"/>
            </a:endParaRPr>
          </a:p>
          <a:p>
            <a:pPr lvl="0">
              <a:lnSpc>
                <a:spcPct val="300000"/>
              </a:lnSpc>
            </a:pPr>
            <a:endParaRPr lang="en-PH" b="1" dirty="0">
              <a:solidFill>
                <a:schemeClr val="tx1"/>
              </a:solidFill>
              <a:latin typeface="Gill Sans MT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652682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286605"/>
            <a:ext cx="8321040" cy="1054164"/>
          </a:xfrm>
        </p:spPr>
        <p:txBody>
          <a:bodyPr>
            <a:normAutofit/>
          </a:bodyPr>
          <a:lstStyle/>
          <a:p>
            <a:pPr algn="r"/>
            <a:r>
              <a:rPr lang="fa-IR" sz="3200" dirty="0">
                <a:cs typeface="B Titr" pitchFamily="2" charset="-78"/>
              </a:rPr>
              <a:t>یافته های توصیفی</a:t>
            </a:r>
            <a:endParaRPr lang="en-US" sz="3200" dirty="0"/>
          </a:p>
        </p:txBody>
      </p:sp>
      <p:sp>
        <p:nvSpPr>
          <p:cNvPr id="3" name="Rectangle 2"/>
          <p:cNvSpPr/>
          <p:nvPr/>
        </p:nvSpPr>
        <p:spPr>
          <a:xfrm>
            <a:off x="0" y="1628800"/>
            <a:ext cx="9144000" cy="475252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just"/>
            <a:r>
              <a:rPr lang="fa-IR" sz="2800" dirty="0">
                <a:solidFill>
                  <a:schemeClr val="tx1"/>
                </a:solidFill>
                <a:cs typeface="B Nazanin" pitchFamily="2" charset="-78"/>
              </a:rPr>
              <a:t>توصیف در قالب جداول یا نمودارها و ...</a:t>
            </a:r>
          </a:p>
          <a:p>
            <a:pPr algn="just"/>
            <a:r>
              <a:rPr lang="fa-IR" sz="2800" dirty="0">
                <a:solidFill>
                  <a:schemeClr val="tx1"/>
                </a:solidFill>
                <a:cs typeface="B Nazanin" pitchFamily="2" charset="-78"/>
              </a:rPr>
              <a:t>تمامی یافته های توصیفی در همین اسلاید بوده و از انیمیشن استفاده کنید.</a:t>
            </a:r>
          </a:p>
          <a:p>
            <a:r>
              <a:rPr lang="fa-IR" dirty="0" smtClean="0">
                <a:cs typeface="B Nazanin" pitchFamily="2" charset="-78"/>
              </a:rPr>
              <a:t>.</a:t>
            </a:r>
            <a:endParaRPr lang="fa-IR" dirty="0">
              <a:cs typeface="B Nazanin" pitchFamily="2" charset="-78"/>
            </a:endParaRPr>
          </a:p>
          <a:p>
            <a:pPr>
              <a:lnSpc>
                <a:spcPct val="300000"/>
              </a:lnSpc>
            </a:pPr>
            <a:endParaRPr lang="fa-I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Yekan" pitchFamily="2" charset="-78"/>
            </a:endParaRPr>
          </a:p>
          <a:p>
            <a:pPr lvl="0">
              <a:lnSpc>
                <a:spcPct val="300000"/>
              </a:lnSpc>
            </a:pPr>
            <a:endParaRPr lang="en-PH" b="1" dirty="0">
              <a:solidFill>
                <a:schemeClr val="tx1"/>
              </a:solidFill>
              <a:latin typeface="Gill Sans MT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460513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286605"/>
            <a:ext cx="8321040" cy="982156"/>
          </a:xfrm>
        </p:spPr>
        <p:txBody>
          <a:bodyPr>
            <a:normAutofit/>
          </a:bodyPr>
          <a:lstStyle/>
          <a:p>
            <a:pPr algn="r"/>
            <a:r>
              <a:rPr lang="fa-IR" sz="3200" dirty="0">
                <a:cs typeface="B Titr" pitchFamily="2" charset="-78"/>
              </a:rPr>
              <a:t>یافته های </a:t>
            </a:r>
            <a:r>
              <a:rPr lang="fa-IR" sz="3200" dirty="0" smtClean="0">
                <a:cs typeface="B Titr" pitchFamily="2" charset="-78"/>
              </a:rPr>
              <a:t>استنباطی(آزمون فرضیات)</a:t>
            </a:r>
            <a:endParaRPr lang="en-US" sz="3200" dirty="0"/>
          </a:p>
        </p:txBody>
      </p:sp>
      <p:sp>
        <p:nvSpPr>
          <p:cNvPr id="3" name="Rectangle 2"/>
          <p:cNvSpPr/>
          <p:nvPr/>
        </p:nvSpPr>
        <p:spPr>
          <a:xfrm>
            <a:off x="0" y="1628800"/>
            <a:ext cx="9144000" cy="475252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just"/>
            <a:r>
              <a:rPr lang="fa-IR" sz="2800" b="1" dirty="0" smtClean="0">
                <a:solidFill>
                  <a:schemeClr val="tx1"/>
                </a:solidFill>
                <a:latin typeface="Gill Sans MT"/>
                <a:cs typeface="B Titr" panose="00000700000000000000" pitchFamily="2" charset="-78"/>
              </a:rPr>
              <a:t/>
            </a:r>
            <a:br>
              <a:rPr lang="fa-IR" sz="2800" b="1" dirty="0" smtClean="0">
                <a:solidFill>
                  <a:schemeClr val="tx1"/>
                </a:solidFill>
                <a:latin typeface="Gill Sans MT"/>
                <a:cs typeface="B Titr" panose="00000700000000000000" pitchFamily="2" charset="-78"/>
              </a:rPr>
            </a:br>
            <a:r>
              <a:rPr lang="fa-IR" sz="2800" dirty="0">
                <a:solidFill>
                  <a:schemeClr val="tx1"/>
                </a:solidFill>
                <a:cs typeface="B Nazanin" pitchFamily="2" charset="-78"/>
              </a:rPr>
              <a:t>آزمون ها، مدل ها، نمودارهای یافته های استنباطی ارائه و توضیحات به صورت شفاهی بیان شده و بحث شود.</a:t>
            </a:r>
          </a:p>
          <a:p>
            <a:pPr>
              <a:lnSpc>
                <a:spcPct val="300000"/>
              </a:lnSpc>
            </a:pPr>
            <a:endParaRPr lang="fa-I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Yekan" pitchFamily="2" charset="-78"/>
            </a:endParaRPr>
          </a:p>
          <a:p>
            <a:pPr lvl="0">
              <a:lnSpc>
                <a:spcPct val="300000"/>
              </a:lnSpc>
            </a:pPr>
            <a:endParaRPr lang="en-PH" b="1" dirty="0">
              <a:solidFill>
                <a:schemeClr val="tx1"/>
              </a:solidFill>
              <a:latin typeface="Gill Sans MT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464678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286605"/>
            <a:ext cx="8321040" cy="1054164"/>
          </a:xfrm>
        </p:spPr>
        <p:txBody>
          <a:bodyPr>
            <a:normAutofit/>
          </a:bodyPr>
          <a:lstStyle/>
          <a:p>
            <a:pPr algn="r"/>
            <a:r>
              <a:rPr lang="fa-IR" sz="3600" dirty="0">
                <a:cs typeface="B Titr" pitchFamily="2" charset="-78"/>
              </a:rPr>
              <a:t>جمع بندی یافته‌های پژوهش</a:t>
            </a:r>
            <a:endParaRPr lang="en-US" sz="3600" dirty="0"/>
          </a:p>
        </p:txBody>
      </p:sp>
      <p:sp>
        <p:nvSpPr>
          <p:cNvPr id="3" name="Rectangle 2"/>
          <p:cNvSpPr/>
          <p:nvPr/>
        </p:nvSpPr>
        <p:spPr>
          <a:xfrm>
            <a:off x="0" y="1628800"/>
            <a:ext cx="9144000" cy="475252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fa-IR" sz="2800" dirty="0">
                <a:solidFill>
                  <a:schemeClr val="tx1"/>
                </a:solidFill>
                <a:cs typeface="B Nazanin" pitchFamily="2" charset="-78"/>
              </a:rPr>
              <a:t>جمع بندی کلی از نتایج پژوهش ارائه گردد</a:t>
            </a:r>
          </a:p>
          <a:p>
            <a:r>
              <a:rPr lang="fa-IR" sz="2800" dirty="0">
                <a:solidFill>
                  <a:schemeClr val="tx1"/>
                </a:solidFill>
                <a:cs typeface="B Nazanin" pitchFamily="2" charset="-78"/>
              </a:rPr>
              <a:t>تطبیقی کلی با مبانی نظری و پیشینه ها و مقایسه با آن صورت گیرد.</a:t>
            </a:r>
          </a:p>
          <a:p>
            <a:pPr>
              <a:lnSpc>
                <a:spcPct val="300000"/>
              </a:lnSpc>
            </a:pPr>
            <a:endParaRPr lang="fa-I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Yekan" pitchFamily="2" charset="-78"/>
            </a:endParaRPr>
          </a:p>
          <a:p>
            <a:pPr lvl="0">
              <a:lnSpc>
                <a:spcPct val="300000"/>
              </a:lnSpc>
            </a:pPr>
            <a:endParaRPr lang="en-PH" b="1" dirty="0">
              <a:solidFill>
                <a:schemeClr val="tx1"/>
              </a:solidFill>
              <a:latin typeface="Gill Sans MT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868409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286605"/>
            <a:ext cx="7543800" cy="838140"/>
          </a:xfrm>
        </p:spPr>
        <p:txBody>
          <a:bodyPr>
            <a:normAutofit/>
          </a:bodyPr>
          <a:lstStyle/>
          <a:p>
            <a:pPr algn="r"/>
            <a:r>
              <a:rPr lang="fa-IR" sz="3200" dirty="0">
                <a:cs typeface="B Titr" pitchFamily="2" charset="-78"/>
              </a:rPr>
              <a:t>نتيجه گيري و پيشنهادات</a:t>
            </a:r>
            <a:endParaRPr lang="en-US" sz="3200" dirty="0"/>
          </a:p>
        </p:txBody>
      </p:sp>
      <p:sp>
        <p:nvSpPr>
          <p:cNvPr id="4" name="Rectangle 3"/>
          <p:cNvSpPr/>
          <p:nvPr/>
        </p:nvSpPr>
        <p:spPr>
          <a:xfrm>
            <a:off x="0" y="1628800"/>
            <a:ext cx="9144000" cy="475252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just"/>
            <a:r>
              <a:rPr lang="fa-IR" b="1" dirty="0" smtClean="0">
                <a:solidFill>
                  <a:schemeClr val="tx1"/>
                </a:solidFill>
                <a:latin typeface="Gill Sans MT"/>
                <a:cs typeface="B Titr" panose="00000700000000000000" pitchFamily="2" charset="-78"/>
              </a:rPr>
              <a:t/>
            </a:r>
            <a:br>
              <a:rPr lang="fa-IR" b="1" dirty="0" smtClean="0">
                <a:solidFill>
                  <a:schemeClr val="tx1"/>
                </a:solidFill>
                <a:latin typeface="Gill Sans MT"/>
                <a:cs typeface="B Titr" panose="00000700000000000000" pitchFamily="2" charset="-78"/>
              </a:rPr>
            </a:br>
            <a:r>
              <a:rPr lang="fa-IR" sz="2800" dirty="0">
                <a:solidFill>
                  <a:schemeClr val="tx1"/>
                </a:solidFill>
                <a:cs typeface="B Nazanin" pitchFamily="2" charset="-78"/>
              </a:rPr>
              <a:t>مهمترین اسلاید ارائه نتيجه گري و پيشنهاد می باشد</a:t>
            </a:r>
          </a:p>
          <a:p>
            <a:pPr algn="just"/>
            <a:r>
              <a:rPr lang="fa-IR" sz="2800" dirty="0">
                <a:solidFill>
                  <a:schemeClr val="tx1"/>
                </a:solidFill>
                <a:cs typeface="B Nazanin" pitchFamily="2" charset="-78"/>
              </a:rPr>
              <a:t>مبتنی بر یافته ها باشد</a:t>
            </a:r>
          </a:p>
          <a:p>
            <a:pPr algn="just"/>
            <a:r>
              <a:rPr lang="fa-IR" sz="2800" dirty="0">
                <a:solidFill>
                  <a:schemeClr val="tx1"/>
                </a:solidFill>
                <a:cs typeface="B Nazanin" pitchFamily="2" charset="-78"/>
              </a:rPr>
              <a:t>تیتروار ارائه گردد</a:t>
            </a:r>
          </a:p>
          <a:p>
            <a:pPr algn="just"/>
            <a:r>
              <a:rPr lang="fa-IR" sz="2800" dirty="0">
                <a:solidFill>
                  <a:schemeClr val="tx1"/>
                </a:solidFill>
                <a:cs typeface="B Nazanin" pitchFamily="2" charset="-78"/>
              </a:rPr>
              <a:t>توضیح داده شده و مثالواره داشته باشد.</a:t>
            </a:r>
          </a:p>
          <a:p>
            <a:pPr algn="just"/>
            <a:r>
              <a:rPr lang="fa-IR" sz="2800" dirty="0">
                <a:solidFill>
                  <a:schemeClr val="tx1"/>
                </a:solidFill>
                <a:cs typeface="B Nazanin" pitchFamily="2" charset="-78"/>
              </a:rPr>
              <a:t>تعداد اسلایدها نبایستی بیشتر از این تعداد تهیه گردد</a:t>
            </a:r>
            <a:r>
              <a:rPr lang="fa-IR" sz="2800" dirty="0" smtClean="0">
                <a:solidFill>
                  <a:schemeClr val="tx1"/>
                </a:solidFill>
                <a:cs typeface="B Nazanin" pitchFamily="2" charset="-78"/>
              </a:rPr>
              <a:t>. اما </a:t>
            </a:r>
            <a:r>
              <a:rPr lang="fa-IR" sz="2800" dirty="0">
                <a:solidFill>
                  <a:schemeClr val="tx1"/>
                </a:solidFill>
                <a:cs typeface="B Nazanin" pitchFamily="2" charset="-78"/>
              </a:rPr>
              <a:t>می توانید بخش هایی را حذف نمایید تا تعداد اسلایدها کاهش یابد.</a:t>
            </a:r>
          </a:p>
          <a:p>
            <a:pPr>
              <a:lnSpc>
                <a:spcPct val="300000"/>
              </a:lnSpc>
            </a:pPr>
            <a:endParaRPr lang="fa-I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Yekan" pitchFamily="2" charset="-78"/>
            </a:endParaRPr>
          </a:p>
          <a:p>
            <a:pPr lvl="0">
              <a:lnSpc>
                <a:spcPct val="300000"/>
              </a:lnSpc>
            </a:pPr>
            <a:endParaRPr lang="en-PH" b="1" dirty="0">
              <a:solidFill>
                <a:schemeClr val="tx1"/>
              </a:solidFill>
              <a:latin typeface="Gill Sans MT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665885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286605"/>
            <a:ext cx="8321040" cy="1126172"/>
          </a:xfrm>
        </p:spPr>
        <p:txBody>
          <a:bodyPr>
            <a:normAutofit/>
          </a:bodyPr>
          <a:lstStyle/>
          <a:p>
            <a:pPr lvl="0" algn="r"/>
            <a:r>
              <a:rPr lang="fa-IR" sz="3200" dirty="0">
                <a:latin typeface="IranNastaliq" pitchFamily="18" charset="0"/>
                <a:cs typeface="B Titr" panose="00000700000000000000" pitchFamily="2" charset="-78"/>
              </a:rPr>
              <a:t>قدردانی</a:t>
            </a:r>
            <a:br>
              <a:rPr lang="fa-IR" sz="3200" dirty="0">
                <a:latin typeface="IranNastaliq" pitchFamily="18" charset="0"/>
                <a:cs typeface="B Titr" panose="00000700000000000000" pitchFamily="2" charset="-78"/>
              </a:rPr>
            </a:br>
            <a:endParaRPr lang="en-US" sz="3200" dirty="0">
              <a:cs typeface="B Titr" panose="000007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1628800"/>
            <a:ext cx="9144000" cy="475252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R="64008" lvl="0" algn="ctr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fa-IR" sz="3600" dirty="0">
                <a:solidFill>
                  <a:schemeClr val="tx1"/>
                </a:solidFill>
                <a:latin typeface="IranNastaliq" pitchFamily="18" charset="0"/>
                <a:cs typeface="B Homa" panose="00000400000000000000" pitchFamily="2" charset="-78"/>
              </a:rPr>
              <a:t>قدردانی</a:t>
            </a:r>
          </a:p>
          <a:p>
            <a:pPr marR="64008" lvl="0" algn="ctr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fa-IR" sz="3600" dirty="0">
                <a:solidFill>
                  <a:schemeClr val="tx1"/>
                </a:solidFill>
                <a:latin typeface="IranNastaliq" pitchFamily="18" charset="0"/>
                <a:cs typeface="B Homa" panose="00000400000000000000" pitchFamily="2" charset="-78"/>
              </a:rPr>
              <a:t>از همکاران در اجرای پژوهش</a:t>
            </a:r>
          </a:p>
          <a:p>
            <a:pPr marR="64008" lvl="0" algn="ctr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fa-IR" sz="3600" dirty="0">
                <a:solidFill>
                  <a:schemeClr val="tx1"/>
                </a:solidFill>
                <a:latin typeface="IranNastaliq" pitchFamily="18" charset="0"/>
                <a:cs typeface="B Homa" panose="00000400000000000000" pitchFamily="2" charset="-78"/>
              </a:rPr>
              <a:t>از حضار</a:t>
            </a:r>
          </a:p>
          <a:p>
            <a:pPr marR="64008" lvl="0" algn="ctr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fa-IR" sz="3600" dirty="0">
                <a:solidFill>
                  <a:schemeClr val="tx1"/>
                </a:solidFill>
                <a:latin typeface="IranNastaliq" pitchFamily="18" charset="0"/>
                <a:cs typeface="B Homa" panose="00000400000000000000" pitchFamily="2" charset="-78"/>
              </a:rPr>
              <a:t>از سایرین</a:t>
            </a:r>
          </a:p>
          <a:p>
            <a:pPr marR="64008" lvl="0" algn="ctr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r>
              <a:rPr lang="fa-IR" sz="3600" dirty="0">
                <a:solidFill>
                  <a:schemeClr val="tx1"/>
                </a:solidFill>
                <a:latin typeface="IranNastaliq" pitchFamily="18" charset="0"/>
                <a:cs typeface="B Homa" panose="00000400000000000000" pitchFamily="2" charset="-78"/>
              </a:rPr>
              <a:t>با فونت و اشکال زیبا</a:t>
            </a:r>
          </a:p>
          <a:p>
            <a:pPr>
              <a:lnSpc>
                <a:spcPct val="300000"/>
              </a:lnSpc>
            </a:pPr>
            <a:endParaRPr lang="fa-I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Yekan" pitchFamily="2" charset="-78"/>
            </a:endParaRPr>
          </a:p>
          <a:p>
            <a:pPr lvl="0">
              <a:lnSpc>
                <a:spcPct val="300000"/>
              </a:lnSpc>
            </a:pPr>
            <a:endParaRPr lang="en-PH" b="1" dirty="0">
              <a:solidFill>
                <a:schemeClr val="tx1"/>
              </a:solidFill>
              <a:latin typeface="Gill Sans MT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03242412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382</TotalTime>
  <Words>222</Words>
  <Application>Microsoft Office PowerPoint</Application>
  <PresentationFormat>On-screen Show (4:3)</PresentationFormat>
  <Paragraphs>61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4" baseType="lpstr">
      <vt:lpstr>Arial</vt:lpstr>
      <vt:lpstr>B Homa</vt:lpstr>
      <vt:lpstr>B Lotus</vt:lpstr>
      <vt:lpstr>B Nazanin</vt:lpstr>
      <vt:lpstr>B Titr</vt:lpstr>
      <vt:lpstr>B Yekan</vt:lpstr>
      <vt:lpstr>Calibri</vt:lpstr>
      <vt:lpstr>Calibri Light</vt:lpstr>
      <vt:lpstr>Gill Sans MT</vt:lpstr>
      <vt:lpstr>IranNastaliq</vt:lpstr>
      <vt:lpstr>Times New Roman</vt:lpstr>
      <vt:lpstr>Wingdings 3</vt:lpstr>
      <vt:lpstr>Retrospect</vt:lpstr>
      <vt:lpstr>PowerPoint Presentation</vt:lpstr>
      <vt:lpstr>مقدمه(بیان مسئله)</vt:lpstr>
      <vt:lpstr>اهداف و یا سؤالات پژوهش</vt:lpstr>
      <vt:lpstr>مبانی نظری</vt:lpstr>
      <vt:lpstr>مرور پیشینه های تجربی</vt:lpstr>
      <vt:lpstr>روش شناسی پژوهش</vt:lpstr>
      <vt:lpstr>یافته های توصیفی</vt:lpstr>
      <vt:lpstr>یافته های استنباطی(آزمون فرضیات)</vt:lpstr>
      <vt:lpstr>جمع بندی یافته‌های پژوهش</vt:lpstr>
      <vt:lpstr>نتيجه گيري و پيشنهادات</vt:lpstr>
      <vt:lpstr>قدردانی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Mehran</dc:creator>
  <cp:lastModifiedBy>pc-iran</cp:lastModifiedBy>
  <cp:revision>123</cp:revision>
  <dcterms:created xsi:type="dcterms:W3CDTF">2014-12-23T07:41:43Z</dcterms:created>
  <dcterms:modified xsi:type="dcterms:W3CDTF">2026-02-26T05:59:09Z</dcterms:modified>
</cp:coreProperties>
</file>